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4"/>
  </p:sldMasterIdLst>
  <p:notesMasterIdLst>
    <p:notesMasterId r:id="rId24"/>
  </p:notesMasterIdLst>
  <p:sldIdLst>
    <p:sldId id="256" r:id="rId5"/>
    <p:sldId id="257" r:id="rId6"/>
    <p:sldId id="258" r:id="rId7"/>
    <p:sldId id="259" r:id="rId8"/>
    <p:sldId id="261" r:id="rId9"/>
    <p:sldId id="262" r:id="rId10"/>
    <p:sldId id="263" r:id="rId11"/>
    <p:sldId id="264" r:id="rId12"/>
    <p:sldId id="265" r:id="rId13"/>
    <p:sldId id="266" r:id="rId14"/>
    <p:sldId id="275" r:id="rId15"/>
    <p:sldId id="267" r:id="rId16"/>
    <p:sldId id="268" r:id="rId17"/>
    <p:sldId id="270" r:id="rId18"/>
    <p:sldId id="269" r:id="rId19"/>
    <p:sldId id="271" r:id="rId20"/>
    <p:sldId id="277" r:id="rId21"/>
    <p:sldId id="272" r:id="rId22"/>
    <p:sldId id="280" r:id="rId23"/>
  </p:sldIdLst>
  <p:sldSz cx="14630400" cy="8229600"/>
  <p:notesSz cx="8229600" cy="14630400"/>
  <p:embeddedFontLst>
    <p:embeddedFont>
      <p:font typeface="Heebo Light" pitchFamily="2" charset="-79"/>
      <p:regular r:id="rId25"/>
    </p:embeddedFont>
    <p:embeddedFont>
      <p:font typeface="Montserrat" panose="00000500000000000000" pitchFamily="2" charset="-94"/>
      <p:regular r:id="rId26"/>
    </p:embeddedFont>
  </p:embeddedFontLst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204" autoAdjust="0"/>
    <p:restoredTop sz="94610"/>
  </p:normalViewPr>
  <p:slideViewPr>
    <p:cSldViewPr snapToGrid="0" snapToObjects="1">
      <p:cViewPr varScale="1">
        <p:scale>
          <a:sx n="74" d="100"/>
          <a:sy n="74" d="100"/>
        </p:scale>
        <p:origin x="466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2.fntdata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1.fntdata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937710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57.png"/><Relationship Id="rId11" Type="http://schemas.openxmlformats.org/officeDocument/2006/relationships/image" Target="../media/image62.png"/><Relationship Id="rId5" Type="http://schemas.openxmlformats.org/officeDocument/2006/relationships/image" Target="../media/image56.png"/><Relationship Id="rId10" Type="http://schemas.openxmlformats.org/officeDocument/2006/relationships/image" Target="../media/image61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518648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Yapay Zeka Destekli Oyun Öneri Sistemi Geliştirme Projesi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985147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Bu sunum, TF-IDF algoritması </a:t>
            </a:r>
            <a:r>
              <a:rPr lang="en-US" sz="1750" dirty="0" err="1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kullanarak</a:t>
            </a: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</a:t>
            </a:r>
            <a:r>
              <a:rPr lang="en-US" sz="1750" dirty="0" err="1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geliştir</a:t>
            </a:r>
            <a:r>
              <a:rPr lang="tr-TR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meye başladığımız</a:t>
            </a: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yapay zeka destekli oyun öneri sisteminin gelişim sürecini anlatmaktadır.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5" dur="5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allAtOnce" animBg="1"/>
      <p:bldP spid="4" grpId="0" build="allAtOnce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183737"/>
            <a:ext cx="814292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API Kullanım Optimizasyonu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23267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tr-TR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860" y="5275183"/>
            <a:ext cx="340162" cy="42529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530906" y="531054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Sorun Tespiti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1530906" y="5800963"/>
            <a:ext cx="342149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Steam API'dan çok fazla istek yapınca geçici ban riski vardı.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5235893" y="523267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tr-TR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20963" y="5275183"/>
            <a:ext cx="340162" cy="42529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5973008" y="5222524"/>
            <a:ext cx="342149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ThreadPoolExecutor Kullanımı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5973008" y="5878115"/>
            <a:ext cx="342149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Aynı anda 10 işlem yapacak şekilde ayarladık.</a:t>
            </a:r>
            <a:endParaRPr lang="en-US" sz="1750" dirty="0"/>
          </a:p>
        </p:txBody>
      </p:sp>
      <p:sp>
        <p:nvSpPr>
          <p:cNvPr id="12" name="Shape 7"/>
          <p:cNvSpPr/>
          <p:nvPr/>
        </p:nvSpPr>
        <p:spPr>
          <a:xfrm>
            <a:off x="9677995" y="523267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tr-TR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63065" y="5275183"/>
            <a:ext cx="340162" cy="425291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0415111" y="5310545"/>
            <a:ext cx="288726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Önbellek Oluşturma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10415111" y="5800963"/>
            <a:ext cx="342149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Taranan her </a:t>
            </a:r>
            <a:r>
              <a:rPr lang="en-US" sz="1750" dirty="0" err="1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oyunu</a:t>
            </a:r>
            <a:r>
              <a:rPr lang="tr-TR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.</a:t>
            </a:r>
            <a:r>
              <a:rPr lang="tr-TR" sz="1750" dirty="0" err="1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json</a:t>
            </a: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</a:t>
            </a:r>
            <a:r>
              <a:rPr lang="tr-TR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uzantılı </a:t>
            </a:r>
            <a:r>
              <a:rPr lang="en-US" sz="1750" dirty="0" err="1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dosyada</a:t>
            </a: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sakladık.</a:t>
            </a:r>
            <a:endParaRPr lang="en-US" sz="1750" dirty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6" grpId="0" animBg="1"/>
      <p:bldP spid="7" grpId="0" animBg="1"/>
      <p:bldP spid="8" grpId="0" animBg="1"/>
      <p:bldP spid="10" grpId="0" animBg="1"/>
      <p:bldP spid="11" grpId="0" animBg="1"/>
      <p:bldP spid="12" grpId="0" animBg="1"/>
      <p:bldP spid="14" grpId="0" animBg="1"/>
      <p:bldP spid="1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98640"/>
            <a:ext cx="1090981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Algoritma Doğruluk Oranı İyileştirmesi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661047"/>
            <a:ext cx="4158615" cy="257020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551473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İlk Versiyon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6005155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Sadece içerik karşılaştırması ile %45 doğruluk.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5893" y="2661047"/>
            <a:ext cx="4158615" cy="257020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35893" y="551473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Metin Temizleme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235893" y="6005155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"re" kütüphanesi ile anlamsız kelimelerin ayıklanması.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7995" y="2661047"/>
            <a:ext cx="4158615" cy="2570202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677995" y="551473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Gelişmiş Algoritma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677995" y="6005155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Cosine Similarity ile doğruluk oranında artış.</a:t>
            </a:r>
            <a:endParaRPr lang="en-US" sz="1750" dirty="0"/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5" grpId="0" animBg="1"/>
      <p:bldP spid="7" grpId="0" animBg="1"/>
      <p:bldP spid="8" grpId="0" animBg="1"/>
      <p:bldP spid="10" grpId="0" animBg="1"/>
      <p:bldP spid="1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72321" y="371118"/>
            <a:ext cx="4557355" cy="4217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Dosya Formatları ve İşleme</a:t>
            </a:r>
            <a:endParaRPr lang="en-US" sz="26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321" y="1062752"/>
            <a:ext cx="3374231" cy="208538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4015264" y="1062752"/>
            <a:ext cx="1687116" cy="2108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24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CSV Dosyası</a:t>
            </a:r>
            <a:endParaRPr lang="en-US" sz="2400" dirty="0"/>
          </a:p>
        </p:txBody>
      </p:sp>
      <p:sp>
        <p:nvSpPr>
          <p:cNvPr id="5" name="Text 2"/>
          <p:cNvSpPr/>
          <p:nvPr/>
        </p:nvSpPr>
        <p:spPr>
          <a:xfrm>
            <a:off x="4015263" y="1522979"/>
            <a:ext cx="10142815" cy="2159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Pandas </a:t>
            </a:r>
            <a:r>
              <a:rPr lang="en-US" dirty="0" err="1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kütüphanesi</a:t>
            </a:r>
            <a:r>
              <a:rPr lang="en-US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</a:t>
            </a:r>
            <a:r>
              <a:rPr lang="en-US" dirty="0" err="1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ile</a:t>
            </a:r>
            <a:r>
              <a:rPr lang="tr-TR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.</a:t>
            </a:r>
            <a:r>
              <a:rPr lang="tr-TR" dirty="0" err="1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csv</a:t>
            </a:r>
            <a:r>
              <a:rPr lang="tr-TR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dosyalar</a:t>
            </a:r>
            <a:r>
              <a:rPr lang="en-US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</a:t>
            </a:r>
            <a:r>
              <a:rPr lang="en-US" dirty="0" err="1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işlendi</a:t>
            </a:r>
            <a:r>
              <a:rPr lang="en-US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.</a:t>
            </a:r>
            <a:br>
              <a:rPr lang="tr-TR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</a:br>
            <a:r>
              <a:rPr lang="tr-TR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Uygulamanın </a:t>
            </a:r>
            <a:r>
              <a:rPr lang="tr-TR" dirty="0" err="1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Steam</a:t>
            </a:r>
            <a:r>
              <a:rPr lang="tr-TR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</a:t>
            </a:r>
            <a:r>
              <a:rPr lang="tr-TR" dirty="0" err="1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API’ya</a:t>
            </a:r>
            <a:r>
              <a:rPr lang="tr-TR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olan bağımlılığı azaldı</a:t>
            </a:r>
            <a:r>
              <a:rPr lang="en-US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.</a:t>
            </a:r>
            <a:endParaRPr lang="en-US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321" y="3418046"/>
            <a:ext cx="3374231" cy="208538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015264" y="3418046"/>
            <a:ext cx="1687116" cy="2108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24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JSON Dosyası</a:t>
            </a:r>
            <a:endParaRPr lang="en-US" sz="2400" dirty="0"/>
          </a:p>
        </p:txBody>
      </p:sp>
      <p:sp>
        <p:nvSpPr>
          <p:cNvPr id="8" name="Text 4"/>
          <p:cNvSpPr/>
          <p:nvPr/>
        </p:nvSpPr>
        <p:spPr>
          <a:xfrm>
            <a:off x="4093029" y="3817857"/>
            <a:ext cx="4659085" cy="460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Json </a:t>
            </a:r>
            <a:r>
              <a:rPr lang="en-US" dirty="0" err="1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kütüphanesi</a:t>
            </a:r>
            <a:r>
              <a:rPr lang="en-US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</a:t>
            </a:r>
            <a:r>
              <a:rPr lang="en-US" dirty="0" err="1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ile</a:t>
            </a:r>
            <a:r>
              <a:rPr lang="en-US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</a:t>
            </a:r>
            <a:r>
              <a:rPr lang="tr-TR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.</a:t>
            </a:r>
            <a:r>
              <a:rPr lang="tr-TR" dirty="0" err="1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json</a:t>
            </a:r>
            <a:r>
              <a:rPr lang="tr-TR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uzantılı dosyalar işlendi</a:t>
            </a:r>
            <a:br>
              <a:rPr lang="tr-TR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</a:br>
            <a:r>
              <a:rPr lang="tr-TR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ve uygulamaya entegre edildi.</a:t>
            </a:r>
            <a:endParaRPr lang="en-US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321" y="5773341"/>
            <a:ext cx="3374231" cy="208538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4015264" y="5773341"/>
            <a:ext cx="1687116" cy="2108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24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HTML </a:t>
            </a:r>
            <a:r>
              <a:rPr lang="en-US" sz="2400" dirty="0" err="1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Temizleme</a:t>
            </a:r>
            <a:endParaRPr lang="en-US" sz="2400" dirty="0"/>
          </a:p>
        </p:txBody>
      </p:sp>
      <p:sp>
        <p:nvSpPr>
          <p:cNvPr id="11" name="Text 6"/>
          <p:cNvSpPr/>
          <p:nvPr/>
        </p:nvSpPr>
        <p:spPr>
          <a:xfrm>
            <a:off x="4015262" y="6173152"/>
            <a:ext cx="10142815" cy="2159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BeautifulSoup ile HTML </a:t>
            </a:r>
            <a:r>
              <a:rPr lang="en-US" dirty="0" err="1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kodlarını</a:t>
            </a:r>
            <a:r>
              <a:rPr lang="en-US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</a:t>
            </a:r>
            <a:r>
              <a:rPr lang="en-US" dirty="0" err="1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temizledik</a:t>
            </a:r>
            <a:r>
              <a:rPr lang="tr-TR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ve </a:t>
            </a:r>
            <a:br>
              <a:rPr lang="tr-TR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</a:br>
            <a:r>
              <a:rPr lang="tr-TR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oyunların açıklamalarını dosyalara kaydederken</a:t>
            </a:r>
            <a:br>
              <a:rPr lang="tr-TR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</a:br>
            <a:r>
              <a:rPr lang="tr-TR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daha tutarlı bir açıklama elde ettik.</a:t>
            </a:r>
            <a:endParaRPr lang="en-US" dirty="0"/>
          </a:p>
        </p:txBody>
      </p:sp>
    </p:spTree>
  </p:cSld>
  <p:clrMapOvr>
    <a:masterClrMapping/>
  </p:clrMapOvr>
  <p:transition spd="med">
    <p:pull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5" grpId="0" animBg="1"/>
      <p:bldP spid="7" grpId="0" animBg="1"/>
      <p:bldP spid="8" grpId="0" animBg="1"/>
      <p:bldP spid="10" grpId="0" animBg="1"/>
      <p:bldP spid="1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776067"/>
            <a:ext cx="792301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Kullanıcı Arayüzü Geliştirme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505450"/>
            <a:ext cx="4120753" cy="226814"/>
          </a:xfrm>
          <a:prstGeom prst="roundRect">
            <a:avLst>
              <a:gd name="adj" fmla="val 42003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tr-TR"/>
          </a:p>
        </p:txBody>
      </p:sp>
      <p:sp>
        <p:nvSpPr>
          <p:cNvPr id="5" name="Text 2"/>
          <p:cNvSpPr/>
          <p:nvPr/>
        </p:nvSpPr>
        <p:spPr>
          <a:xfrm>
            <a:off x="793790" y="6072426"/>
            <a:ext cx="288869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Tkinter Kütüphanesi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6562844"/>
            <a:ext cx="41207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Basit ama işlevsel bir arayüz oluşturduk. Kullanımı kolay bir deneyim sunuyor.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254704" y="5165169"/>
            <a:ext cx="4120872" cy="226814"/>
          </a:xfrm>
          <a:prstGeom prst="roundRect">
            <a:avLst>
              <a:gd name="adj" fmla="val 42003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tr-TR"/>
          </a:p>
        </p:txBody>
      </p:sp>
      <p:sp>
        <p:nvSpPr>
          <p:cNvPr id="8" name="Text 5"/>
          <p:cNvSpPr/>
          <p:nvPr/>
        </p:nvSpPr>
        <p:spPr>
          <a:xfrm>
            <a:off x="5254704" y="573214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Donma Sorunu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254704" y="6222563"/>
            <a:ext cx="412087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İşlem sırasında arayüz donuyordu. Kullanıcı deneyimini olumsuz etkiliyordu.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9715738" y="4825008"/>
            <a:ext cx="4120872" cy="226814"/>
          </a:xfrm>
          <a:prstGeom prst="roundRect">
            <a:avLst>
              <a:gd name="adj" fmla="val 42003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tr-TR"/>
          </a:p>
        </p:txBody>
      </p:sp>
      <p:sp>
        <p:nvSpPr>
          <p:cNvPr id="11" name="Text 8"/>
          <p:cNvSpPr/>
          <p:nvPr/>
        </p:nvSpPr>
        <p:spPr>
          <a:xfrm>
            <a:off x="9715738" y="539198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Threading Çözümü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715738" y="5882402"/>
            <a:ext cx="412087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Threading kütüphanesi ile arayüz donmadan işlemleri gerçekleştirdik.</a:t>
            </a:r>
            <a:endParaRPr lang="en-US" sz="1750" dirty="0"/>
          </a:p>
        </p:txBody>
      </p:sp>
    </p:spTree>
  </p:cSld>
  <p:clrMapOvr>
    <a:masterClrMapping/>
  </p:clrMapOvr>
  <p:transition spd="med">
    <p:pull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868561"/>
            <a:ext cx="625828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Veri Temizleme Süreci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1917502"/>
            <a:ext cx="1134070" cy="13608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754422" y="214431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HTML Karışımı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754422" y="2634734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Oyun açıklamaları HTML kodları içeriyordu.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0190" y="3278386"/>
            <a:ext cx="1134070" cy="136088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754422" y="35052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BeautifulSoup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754422" y="3995618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HTML kodlarını temizlemek için kullandık.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0190" y="4639270"/>
            <a:ext cx="1134070" cy="136088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754422" y="486608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Temiz Metin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754422" y="5356503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Saf metin elde ettik.</a:t>
            </a:r>
            <a:endParaRPr lang="en-US" sz="17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80190" y="6000155"/>
            <a:ext cx="1134070" cy="1360884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754422" y="62269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Analiz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7754422" y="6717387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Temiz </a:t>
            </a:r>
            <a:r>
              <a:rPr lang="en-US" sz="1750" dirty="0" err="1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metni</a:t>
            </a: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TF-IDF</a:t>
            </a:r>
            <a:r>
              <a:rPr lang="tr-TR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ve </a:t>
            </a:r>
            <a:r>
              <a:rPr lang="tr-TR" sz="1750" dirty="0" err="1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Cosine</a:t>
            </a:r>
            <a:r>
              <a:rPr lang="tr-TR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</a:t>
            </a:r>
            <a:r>
              <a:rPr lang="tr-TR" sz="1750" dirty="0" err="1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Similarity</a:t>
            </a: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ile </a:t>
            </a:r>
            <a:r>
              <a:rPr lang="en-US" sz="1750" dirty="0" err="1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analiz</a:t>
            </a: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</a:t>
            </a:r>
            <a:r>
              <a:rPr lang="en-US" sz="1750" dirty="0" err="1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ettik</a:t>
            </a:r>
            <a:r>
              <a:rPr lang="tr-TR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ve </a:t>
            </a:r>
            <a:br>
              <a:rPr lang="tr-TR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</a:br>
            <a:r>
              <a:rPr lang="tr-TR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doğruluk oranımız artmış bulundu.</a:t>
            </a:r>
            <a:endParaRPr lang="en-US" sz="1750" dirty="0"/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8" grpId="0" animBg="1"/>
      <p:bldP spid="9" grpId="0" animBg="1"/>
      <p:bldP spid="11" grpId="0" animBg="1"/>
      <p:bldP spid="12" grpId="0" animBg="1"/>
      <p:bldP spid="14" grpId="0" animBg="1"/>
      <p:bldP spid="1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36715"/>
            <a:ext cx="627245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Kullanıcı Geri Bildirimi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410" y="2645093"/>
            <a:ext cx="3120747" cy="3120747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3608" y="2645093"/>
            <a:ext cx="3120866" cy="3120866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5926" y="2645093"/>
            <a:ext cx="3120747" cy="3120747"/>
          </a:xfrm>
          <a:prstGeom prst="rect">
            <a:avLst/>
          </a:prstGeom>
        </p:spPr>
      </p:pic>
      <p:pic>
        <p:nvPicPr>
          <p:cNvPr id="6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08124" y="2645093"/>
            <a:ext cx="3120866" cy="3120866"/>
          </a:xfrm>
          <a:prstGeom prst="rect">
            <a:avLst/>
          </a:prstGeom>
        </p:spPr>
      </p:pic>
      <p:sp>
        <p:nvSpPr>
          <p:cNvPr id="7" name="Text 1"/>
          <p:cNvSpPr/>
          <p:nvPr/>
        </p:nvSpPr>
        <p:spPr>
          <a:xfrm>
            <a:off x="793790" y="6167080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Kullanıcının Steam ID'si ile oynadığı oyunlara benzer öneriler yapıyoruz. Beğeni </a:t>
            </a:r>
            <a:r>
              <a:rPr lang="en-US" sz="1750" dirty="0" err="1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geri</a:t>
            </a: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</a:t>
            </a:r>
            <a:r>
              <a:rPr lang="en-US" sz="1750" dirty="0" err="1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bildirimleri</a:t>
            </a:r>
            <a:r>
              <a:rPr lang="tr-TR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feedback.csv dosyamıza kaydedilerek</a:t>
            </a: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yapay zekamızın öğrenmesini sağlıyor.</a:t>
            </a:r>
            <a:endParaRPr lang="en-US" sz="1750" dirty="0"/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07549" y="624245"/>
            <a:ext cx="7340798" cy="5545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50"/>
              </a:lnSpc>
              <a:buNone/>
            </a:pPr>
            <a:r>
              <a:rPr lang="en-US" sz="3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Kullanılan Kütüphaneler - Detaylı</a:t>
            </a:r>
            <a:endParaRPr lang="en-US" sz="3450" dirty="0"/>
          </a:p>
        </p:txBody>
      </p:sp>
      <p:sp>
        <p:nvSpPr>
          <p:cNvPr id="4" name="Shape 1"/>
          <p:cNvSpPr/>
          <p:nvPr/>
        </p:nvSpPr>
        <p:spPr>
          <a:xfrm>
            <a:off x="6107549" y="1445062"/>
            <a:ext cx="7901702" cy="6160294"/>
          </a:xfrm>
          <a:prstGeom prst="roundRect">
            <a:avLst>
              <a:gd name="adj" fmla="val 1210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  <p:txBody>
          <a:bodyPr/>
          <a:lstStyle/>
          <a:p>
            <a:endParaRPr lang="tr-TR"/>
          </a:p>
        </p:txBody>
      </p:sp>
      <p:sp>
        <p:nvSpPr>
          <p:cNvPr id="5" name="Shape 2"/>
          <p:cNvSpPr/>
          <p:nvPr/>
        </p:nvSpPr>
        <p:spPr>
          <a:xfrm>
            <a:off x="6115169" y="1452682"/>
            <a:ext cx="7886462" cy="51208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6" name="Text 3"/>
          <p:cNvSpPr/>
          <p:nvPr/>
        </p:nvSpPr>
        <p:spPr>
          <a:xfrm>
            <a:off x="6292572" y="1566743"/>
            <a:ext cx="3584615" cy="2839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Kütüphane</a:t>
            </a:r>
            <a:endParaRPr lang="en-US" sz="1350" dirty="0"/>
          </a:p>
        </p:txBody>
      </p:sp>
      <p:sp>
        <p:nvSpPr>
          <p:cNvPr id="7" name="Text 4"/>
          <p:cNvSpPr/>
          <p:nvPr/>
        </p:nvSpPr>
        <p:spPr>
          <a:xfrm>
            <a:off x="10239613" y="1566743"/>
            <a:ext cx="3584615" cy="2839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Kullanım Amacı</a:t>
            </a:r>
            <a:endParaRPr lang="en-US" sz="1350" dirty="0"/>
          </a:p>
        </p:txBody>
      </p:sp>
      <p:sp>
        <p:nvSpPr>
          <p:cNvPr id="8" name="Shape 5"/>
          <p:cNvSpPr/>
          <p:nvPr/>
        </p:nvSpPr>
        <p:spPr>
          <a:xfrm>
            <a:off x="6115169" y="1964769"/>
            <a:ext cx="7886462" cy="512088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9" name="Text 6"/>
          <p:cNvSpPr/>
          <p:nvPr/>
        </p:nvSpPr>
        <p:spPr>
          <a:xfrm>
            <a:off x="6292572" y="2078831"/>
            <a:ext cx="3584615" cy="2839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Scikit-learn</a:t>
            </a:r>
            <a:endParaRPr lang="en-US" sz="1350" dirty="0"/>
          </a:p>
        </p:txBody>
      </p:sp>
      <p:sp>
        <p:nvSpPr>
          <p:cNvPr id="10" name="Text 7"/>
          <p:cNvSpPr/>
          <p:nvPr/>
        </p:nvSpPr>
        <p:spPr>
          <a:xfrm>
            <a:off x="10239613" y="2078831"/>
            <a:ext cx="3584615" cy="2839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TF-IDF ve Cosine Similarity algoritmaları için</a:t>
            </a:r>
            <a:endParaRPr lang="en-US" sz="1350" dirty="0"/>
          </a:p>
        </p:txBody>
      </p:sp>
      <p:sp>
        <p:nvSpPr>
          <p:cNvPr id="11" name="Shape 8"/>
          <p:cNvSpPr/>
          <p:nvPr/>
        </p:nvSpPr>
        <p:spPr>
          <a:xfrm>
            <a:off x="6115169" y="2476857"/>
            <a:ext cx="7886462" cy="51208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12" name="Text 9"/>
          <p:cNvSpPr/>
          <p:nvPr/>
        </p:nvSpPr>
        <p:spPr>
          <a:xfrm>
            <a:off x="6292572" y="2590919"/>
            <a:ext cx="3584615" cy="2839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Requests</a:t>
            </a:r>
            <a:endParaRPr lang="en-US" sz="1350" dirty="0"/>
          </a:p>
        </p:txBody>
      </p:sp>
      <p:sp>
        <p:nvSpPr>
          <p:cNvPr id="13" name="Text 10"/>
          <p:cNvSpPr/>
          <p:nvPr/>
        </p:nvSpPr>
        <p:spPr>
          <a:xfrm>
            <a:off x="10239613" y="2590919"/>
            <a:ext cx="3584615" cy="2839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Steam API'dan veri çekmek için</a:t>
            </a:r>
            <a:endParaRPr lang="en-US" sz="1350" dirty="0"/>
          </a:p>
        </p:txBody>
      </p:sp>
      <p:sp>
        <p:nvSpPr>
          <p:cNvPr id="14" name="Shape 11"/>
          <p:cNvSpPr/>
          <p:nvPr/>
        </p:nvSpPr>
        <p:spPr>
          <a:xfrm>
            <a:off x="6115169" y="2988945"/>
            <a:ext cx="7886462" cy="512088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15" name="Text 12"/>
          <p:cNvSpPr/>
          <p:nvPr/>
        </p:nvSpPr>
        <p:spPr>
          <a:xfrm>
            <a:off x="6292572" y="3103007"/>
            <a:ext cx="3584615" cy="2839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Pandas</a:t>
            </a:r>
            <a:endParaRPr lang="en-US" sz="1350" dirty="0"/>
          </a:p>
        </p:txBody>
      </p:sp>
      <p:sp>
        <p:nvSpPr>
          <p:cNvPr id="16" name="Text 13"/>
          <p:cNvSpPr/>
          <p:nvPr/>
        </p:nvSpPr>
        <p:spPr>
          <a:xfrm>
            <a:off x="10239613" y="3103007"/>
            <a:ext cx="3584615" cy="2839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CSV dosyalarını işlemek için</a:t>
            </a:r>
            <a:endParaRPr lang="en-US" sz="1350" dirty="0"/>
          </a:p>
        </p:txBody>
      </p:sp>
      <p:sp>
        <p:nvSpPr>
          <p:cNvPr id="17" name="Shape 14"/>
          <p:cNvSpPr/>
          <p:nvPr/>
        </p:nvSpPr>
        <p:spPr>
          <a:xfrm>
            <a:off x="6115169" y="3501033"/>
            <a:ext cx="7886462" cy="51208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18" name="Text 15"/>
          <p:cNvSpPr/>
          <p:nvPr/>
        </p:nvSpPr>
        <p:spPr>
          <a:xfrm>
            <a:off x="6292572" y="3615095"/>
            <a:ext cx="3584615" cy="2839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OS</a:t>
            </a:r>
            <a:endParaRPr lang="en-US" sz="1350" dirty="0"/>
          </a:p>
        </p:txBody>
      </p:sp>
      <p:sp>
        <p:nvSpPr>
          <p:cNvPr id="19" name="Text 16"/>
          <p:cNvSpPr/>
          <p:nvPr/>
        </p:nvSpPr>
        <p:spPr>
          <a:xfrm>
            <a:off x="10239613" y="3615095"/>
            <a:ext cx="3584615" cy="2839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Dosya işlemleri için</a:t>
            </a:r>
            <a:endParaRPr lang="en-US" sz="1350" dirty="0"/>
          </a:p>
        </p:txBody>
      </p:sp>
      <p:sp>
        <p:nvSpPr>
          <p:cNvPr id="20" name="Shape 17"/>
          <p:cNvSpPr/>
          <p:nvPr/>
        </p:nvSpPr>
        <p:spPr>
          <a:xfrm>
            <a:off x="6115169" y="4013121"/>
            <a:ext cx="7886462" cy="512088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21" name="Text 18"/>
          <p:cNvSpPr/>
          <p:nvPr/>
        </p:nvSpPr>
        <p:spPr>
          <a:xfrm>
            <a:off x="6292572" y="4127183"/>
            <a:ext cx="3584615" cy="2839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Re</a:t>
            </a:r>
            <a:endParaRPr lang="en-US" sz="1350" dirty="0"/>
          </a:p>
        </p:txBody>
      </p:sp>
      <p:sp>
        <p:nvSpPr>
          <p:cNvPr id="22" name="Text 19"/>
          <p:cNvSpPr/>
          <p:nvPr/>
        </p:nvSpPr>
        <p:spPr>
          <a:xfrm>
            <a:off x="10239613" y="4127183"/>
            <a:ext cx="3584615" cy="2839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Metin temizleme için</a:t>
            </a:r>
            <a:endParaRPr lang="en-US" sz="1350" dirty="0"/>
          </a:p>
        </p:txBody>
      </p:sp>
      <p:sp>
        <p:nvSpPr>
          <p:cNvPr id="23" name="Shape 20"/>
          <p:cNvSpPr/>
          <p:nvPr/>
        </p:nvSpPr>
        <p:spPr>
          <a:xfrm>
            <a:off x="6115169" y="4525208"/>
            <a:ext cx="7886462" cy="51208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24" name="Text 21"/>
          <p:cNvSpPr/>
          <p:nvPr/>
        </p:nvSpPr>
        <p:spPr>
          <a:xfrm>
            <a:off x="6292572" y="4639270"/>
            <a:ext cx="3584615" cy="2839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Counter</a:t>
            </a:r>
            <a:endParaRPr lang="en-US" sz="1350" dirty="0"/>
          </a:p>
        </p:txBody>
      </p:sp>
      <p:sp>
        <p:nvSpPr>
          <p:cNvPr id="25" name="Text 22"/>
          <p:cNvSpPr/>
          <p:nvPr/>
        </p:nvSpPr>
        <p:spPr>
          <a:xfrm>
            <a:off x="10239613" y="4639270"/>
            <a:ext cx="3584615" cy="2839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Kelime sayımı için</a:t>
            </a:r>
            <a:endParaRPr lang="en-US" sz="1350" dirty="0"/>
          </a:p>
        </p:txBody>
      </p:sp>
      <p:sp>
        <p:nvSpPr>
          <p:cNvPr id="26" name="Shape 23"/>
          <p:cNvSpPr/>
          <p:nvPr/>
        </p:nvSpPr>
        <p:spPr>
          <a:xfrm>
            <a:off x="6115169" y="5037296"/>
            <a:ext cx="7886462" cy="512088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27" name="Text 24"/>
          <p:cNvSpPr/>
          <p:nvPr/>
        </p:nvSpPr>
        <p:spPr>
          <a:xfrm>
            <a:off x="6292572" y="5151358"/>
            <a:ext cx="3584615" cy="2839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ThreadPoolExecutor</a:t>
            </a:r>
            <a:endParaRPr lang="en-US" sz="1350" dirty="0"/>
          </a:p>
        </p:txBody>
      </p:sp>
      <p:sp>
        <p:nvSpPr>
          <p:cNvPr id="28" name="Text 25"/>
          <p:cNvSpPr/>
          <p:nvPr/>
        </p:nvSpPr>
        <p:spPr>
          <a:xfrm>
            <a:off x="10239613" y="5151358"/>
            <a:ext cx="3584615" cy="2839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Paralel işlem için</a:t>
            </a:r>
            <a:endParaRPr lang="en-US" sz="1350" dirty="0"/>
          </a:p>
        </p:txBody>
      </p:sp>
      <p:sp>
        <p:nvSpPr>
          <p:cNvPr id="29" name="Shape 26"/>
          <p:cNvSpPr/>
          <p:nvPr/>
        </p:nvSpPr>
        <p:spPr>
          <a:xfrm>
            <a:off x="6115169" y="5549384"/>
            <a:ext cx="7886462" cy="51208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30" name="Text 27"/>
          <p:cNvSpPr/>
          <p:nvPr/>
        </p:nvSpPr>
        <p:spPr>
          <a:xfrm>
            <a:off x="6292572" y="5663446"/>
            <a:ext cx="3584615" cy="2839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JSON</a:t>
            </a:r>
            <a:endParaRPr lang="en-US" sz="1350" dirty="0"/>
          </a:p>
        </p:txBody>
      </p:sp>
      <p:sp>
        <p:nvSpPr>
          <p:cNvPr id="31" name="Text 28"/>
          <p:cNvSpPr/>
          <p:nvPr/>
        </p:nvSpPr>
        <p:spPr>
          <a:xfrm>
            <a:off x="10239613" y="5663446"/>
            <a:ext cx="3584615" cy="2839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JSON dosyalarını okumak için</a:t>
            </a:r>
            <a:endParaRPr lang="en-US" sz="1350" dirty="0"/>
          </a:p>
        </p:txBody>
      </p:sp>
      <p:sp>
        <p:nvSpPr>
          <p:cNvPr id="32" name="Shape 29"/>
          <p:cNvSpPr/>
          <p:nvPr/>
        </p:nvSpPr>
        <p:spPr>
          <a:xfrm>
            <a:off x="6115169" y="6061472"/>
            <a:ext cx="7886462" cy="512088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33" name="Text 30"/>
          <p:cNvSpPr/>
          <p:nvPr/>
        </p:nvSpPr>
        <p:spPr>
          <a:xfrm>
            <a:off x="6292572" y="6175534"/>
            <a:ext cx="3584615" cy="2839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BeautifulSoup</a:t>
            </a:r>
            <a:endParaRPr lang="en-US" sz="1350" dirty="0"/>
          </a:p>
        </p:txBody>
      </p:sp>
      <p:sp>
        <p:nvSpPr>
          <p:cNvPr id="34" name="Text 31"/>
          <p:cNvSpPr/>
          <p:nvPr/>
        </p:nvSpPr>
        <p:spPr>
          <a:xfrm>
            <a:off x="10239613" y="6175534"/>
            <a:ext cx="3584615" cy="2839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HTML temizleme için</a:t>
            </a:r>
            <a:endParaRPr lang="en-US" sz="1350" dirty="0"/>
          </a:p>
        </p:txBody>
      </p:sp>
      <p:sp>
        <p:nvSpPr>
          <p:cNvPr id="35" name="Shape 32"/>
          <p:cNvSpPr/>
          <p:nvPr/>
        </p:nvSpPr>
        <p:spPr>
          <a:xfrm>
            <a:off x="6115169" y="6573560"/>
            <a:ext cx="7886462" cy="51208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36" name="Text 33"/>
          <p:cNvSpPr/>
          <p:nvPr/>
        </p:nvSpPr>
        <p:spPr>
          <a:xfrm>
            <a:off x="6292572" y="6687622"/>
            <a:ext cx="3584615" cy="2839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Tkinter</a:t>
            </a:r>
            <a:endParaRPr lang="en-US" sz="1350" dirty="0"/>
          </a:p>
        </p:txBody>
      </p:sp>
      <p:sp>
        <p:nvSpPr>
          <p:cNvPr id="37" name="Text 34"/>
          <p:cNvSpPr/>
          <p:nvPr/>
        </p:nvSpPr>
        <p:spPr>
          <a:xfrm>
            <a:off x="10239613" y="6687622"/>
            <a:ext cx="3584615" cy="2839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Kullanıcı arayüzü için</a:t>
            </a:r>
            <a:endParaRPr lang="en-US" sz="1350" dirty="0"/>
          </a:p>
        </p:txBody>
      </p:sp>
      <p:sp>
        <p:nvSpPr>
          <p:cNvPr id="38" name="Shape 35"/>
          <p:cNvSpPr/>
          <p:nvPr/>
        </p:nvSpPr>
        <p:spPr>
          <a:xfrm>
            <a:off x="6115169" y="7085648"/>
            <a:ext cx="7886462" cy="512088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39" name="Text 36"/>
          <p:cNvSpPr/>
          <p:nvPr/>
        </p:nvSpPr>
        <p:spPr>
          <a:xfrm>
            <a:off x="6292572" y="7199709"/>
            <a:ext cx="3584615" cy="2839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Threading</a:t>
            </a:r>
            <a:endParaRPr lang="en-US" sz="1350" dirty="0"/>
          </a:p>
        </p:txBody>
      </p:sp>
      <p:sp>
        <p:nvSpPr>
          <p:cNvPr id="40" name="Text 37"/>
          <p:cNvSpPr/>
          <p:nvPr/>
        </p:nvSpPr>
        <p:spPr>
          <a:xfrm>
            <a:off x="10239613" y="7199709"/>
            <a:ext cx="3584615" cy="2839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Arayüz donmasını önlemek için</a:t>
            </a:r>
            <a:endParaRPr lang="en-US" sz="1350" dirty="0"/>
          </a:p>
        </p:txBody>
      </p:sp>
    </p:spTree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1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5110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Veri Akışı Mimarisi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857256" y="30429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Kullanıcı Girişi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533418"/>
            <a:ext cx="389870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Steam ID veya oyun adı girişi.</a:t>
            </a:r>
            <a:endParaRPr lang="en-US" sz="17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3492" y="3336369"/>
            <a:ext cx="339328" cy="42422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937790" y="263425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API İsteği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9937790" y="3124676"/>
            <a:ext cx="3898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Steam API'dan veri çekme.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93010" y="3071693"/>
            <a:ext cx="339328" cy="42422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0051256" y="426922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Veri İşleme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10051256" y="4759643"/>
            <a:ext cx="378535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TF-IDF ve Cosine Similarity ile analiz.</a:t>
            </a:r>
            <a:endParaRPr lang="en-US" sz="17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19423" y="4758452"/>
            <a:ext cx="339328" cy="424220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9937790" y="59043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Öneri Oluşturma</a:t>
            </a:r>
            <a:endParaRPr lang="en-US" sz="2200" dirty="0"/>
          </a:p>
        </p:txBody>
      </p:sp>
      <p:sp>
        <p:nvSpPr>
          <p:cNvPr id="16" name="Text 8"/>
          <p:cNvSpPr/>
          <p:nvPr/>
        </p:nvSpPr>
        <p:spPr>
          <a:xfrm>
            <a:off x="9937790" y="6394728"/>
            <a:ext cx="3898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Benzer oyunların listelenmesi.</a:t>
            </a:r>
            <a:endParaRPr lang="en-US" sz="1750" dirty="0"/>
          </a:p>
        </p:txBody>
      </p:sp>
      <p:pic>
        <p:nvPicPr>
          <p:cNvPr id="17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sp>
        <p:nvSpPr>
          <p:cNvPr id="18" name="Text 9"/>
          <p:cNvSpPr/>
          <p:nvPr/>
        </p:nvSpPr>
        <p:spPr>
          <a:xfrm>
            <a:off x="7370564" y="6065520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26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4</a:t>
            </a:r>
            <a:endParaRPr lang="en-US" sz="2650" dirty="0"/>
          </a:p>
        </p:txBody>
      </p:sp>
      <p:sp>
        <p:nvSpPr>
          <p:cNvPr id="19" name="Text 10"/>
          <p:cNvSpPr/>
          <p:nvPr/>
        </p:nvSpPr>
        <p:spPr>
          <a:xfrm>
            <a:off x="1857256" y="549556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Geri Bildirim</a:t>
            </a:r>
            <a:endParaRPr lang="en-US" sz="2200" dirty="0"/>
          </a:p>
        </p:txBody>
      </p:sp>
      <p:sp>
        <p:nvSpPr>
          <p:cNvPr id="20" name="Text 11"/>
          <p:cNvSpPr/>
          <p:nvPr/>
        </p:nvSpPr>
        <p:spPr>
          <a:xfrm>
            <a:off x="793790" y="5985986"/>
            <a:ext cx="389870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Kullanıcı beğenilerinin kaydedilmesi.</a:t>
            </a:r>
            <a:endParaRPr lang="en-US" sz="1750" dirty="0"/>
          </a:p>
        </p:txBody>
      </p:sp>
      <p:pic>
        <p:nvPicPr>
          <p:cNvPr id="21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22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10595" y="5186720"/>
            <a:ext cx="339328" cy="424220"/>
          </a:xfrm>
          <a:prstGeom prst="rect">
            <a:avLst/>
          </a:prstGeom>
        </p:spPr>
      </p:pic>
    </p:spTree>
  </p:cSld>
  <p:clrMapOvr>
    <a:masterClrMapping/>
  </p:clrMapOvr>
  <p:transition spd="med">
    <p:pull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7" grpId="0" animBg="1"/>
      <p:bldP spid="8" grpId="0" animBg="1"/>
      <p:bldP spid="11" grpId="0" animBg="1"/>
      <p:bldP spid="12" grpId="0" animBg="1"/>
      <p:bldP spid="15" grpId="0" animBg="1"/>
      <p:bldP spid="16" grpId="0" animBg="1"/>
      <p:bldP spid="18" grpId="0" animBg="1"/>
      <p:bldP spid="19" grpId="0" animBg="1"/>
      <p:bldP spid="2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88868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 err="1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Gelecek</a:t>
            </a: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</a:t>
            </a:r>
            <a:r>
              <a:rPr lang="en-US" sz="4450" dirty="0" err="1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Planları</a:t>
            </a:r>
            <a:r>
              <a:rPr lang="tr-TR" sz="4450" dirty="0" err="1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mız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2050971"/>
            <a:ext cx="3608070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endParaRPr lang="en-US" sz="5850" dirty="0"/>
          </a:p>
        </p:txBody>
      </p:sp>
      <p:sp>
        <p:nvSpPr>
          <p:cNvPr id="5" name="Text 2"/>
          <p:cNvSpPr/>
          <p:nvPr/>
        </p:nvSpPr>
        <p:spPr>
          <a:xfrm>
            <a:off x="6630948" y="3082766"/>
            <a:ext cx="290655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2400" dirty="0" err="1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Hızlı</a:t>
            </a:r>
            <a:r>
              <a:rPr lang="en-US" sz="24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</a:t>
            </a:r>
            <a:r>
              <a:rPr lang="en-US" sz="2400" dirty="0" err="1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Yanıt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6280190" y="3573185"/>
            <a:ext cx="36080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8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Threading </a:t>
            </a:r>
            <a:r>
              <a:rPr lang="en-US" sz="1800" dirty="0" err="1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ile</a:t>
            </a:r>
            <a:r>
              <a:rPr lang="en-US" sz="18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</a:t>
            </a:r>
            <a:r>
              <a:rPr lang="en-US" sz="1800" dirty="0" err="1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arayüz</a:t>
            </a:r>
            <a:r>
              <a:rPr lang="en-US" sz="18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</a:t>
            </a:r>
            <a:r>
              <a:rPr lang="en-US" sz="1800" dirty="0" err="1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donmadan</a:t>
            </a:r>
            <a:r>
              <a:rPr lang="en-US" sz="18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</a:t>
            </a:r>
            <a:r>
              <a:rPr lang="en-US" sz="1800" dirty="0" err="1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işlem</a:t>
            </a:r>
            <a:r>
              <a:rPr lang="en-US" sz="18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</a:t>
            </a:r>
            <a:r>
              <a:rPr lang="en-US" sz="1800" dirty="0" err="1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yapabilme</a:t>
            </a:r>
            <a:r>
              <a:rPr lang="en-US" sz="18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. </a:t>
            </a:r>
            <a:r>
              <a:rPr lang="en-US" sz="1800" dirty="0" err="1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Kullanıcı</a:t>
            </a:r>
            <a:r>
              <a:rPr lang="en-US" sz="18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</a:t>
            </a:r>
            <a:r>
              <a:rPr lang="en-US" sz="1800" dirty="0" err="1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beklemeden</a:t>
            </a:r>
            <a:r>
              <a:rPr lang="en-US" sz="18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</a:t>
            </a:r>
            <a:r>
              <a:rPr lang="en-US" sz="1800" dirty="0" err="1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sonuç</a:t>
            </a:r>
            <a:r>
              <a:rPr lang="en-US" sz="18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al</a:t>
            </a:r>
            <a:r>
              <a:rPr lang="tr-TR" sz="1800" dirty="0" err="1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masını</a:t>
            </a:r>
            <a:r>
              <a:rPr lang="tr-TR" sz="18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hedefliyoruz</a:t>
            </a:r>
            <a:r>
              <a:rPr lang="en-US" sz="18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.</a:t>
            </a:r>
            <a:endParaRPr lang="en-US" sz="1800" dirty="0"/>
          </a:p>
        </p:txBody>
      </p:sp>
      <p:sp>
        <p:nvSpPr>
          <p:cNvPr id="7" name="Text 4"/>
          <p:cNvSpPr/>
          <p:nvPr/>
        </p:nvSpPr>
        <p:spPr>
          <a:xfrm>
            <a:off x="10228421" y="2050971"/>
            <a:ext cx="360818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endParaRPr lang="tr-TR" sz="5850" dirty="0"/>
          </a:p>
          <a:p>
            <a:pPr marL="0" indent="0" algn="ctr">
              <a:lnSpc>
                <a:spcPts val="5850"/>
              </a:lnSpc>
              <a:buNone/>
            </a:pPr>
            <a:endParaRPr lang="en-US" sz="5850" dirty="0"/>
          </a:p>
        </p:txBody>
      </p:sp>
      <p:sp>
        <p:nvSpPr>
          <p:cNvPr id="8" name="Text 5"/>
          <p:cNvSpPr/>
          <p:nvPr/>
        </p:nvSpPr>
        <p:spPr>
          <a:xfrm>
            <a:off x="10228421" y="30827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24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Basit </a:t>
            </a:r>
            <a:r>
              <a:rPr lang="tr-TR" sz="24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ve Şık </a:t>
            </a:r>
            <a:r>
              <a:rPr lang="en-US" sz="2400" dirty="0" err="1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Arayüz</a:t>
            </a:r>
            <a:endParaRPr lang="en-US" sz="2400" dirty="0"/>
          </a:p>
        </p:txBody>
      </p:sp>
      <p:sp>
        <p:nvSpPr>
          <p:cNvPr id="9" name="Text 6"/>
          <p:cNvSpPr/>
          <p:nvPr/>
        </p:nvSpPr>
        <p:spPr>
          <a:xfrm>
            <a:off x="10228421" y="3573185"/>
            <a:ext cx="3608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800" dirty="0" err="1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Tkinter</a:t>
            </a:r>
            <a:r>
              <a:rPr lang="en-US" sz="18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</a:t>
            </a:r>
            <a:r>
              <a:rPr lang="en-US" sz="1800" dirty="0" err="1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ile</a:t>
            </a:r>
            <a:r>
              <a:rPr lang="en-US" sz="18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</a:t>
            </a:r>
            <a:r>
              <a:rPr lang="en-US" sz="1800" dirty="0" err="1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kolay</a:t>
            </a:r>
            <a:r>
              <a:rPr lang="en-US" sz="18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</a:t>
            </a:r>
            <a:r>
              <a:rPr lang="en-US" sz="1800" dirty="0" err="1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kullanılabilir</a:t>
            </a:r>
            <a:r>
              <a:rPr lang="en-US" sz="18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</a:t>
            </a:r>
            <a:r>
              <a:rPr lang="en-US" sz="1800" dirty="0" err="1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arayüz</a:t>
            </a:r>
            <a:r>
              <a:rPr lang="en-US" sz="18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. </a:t>
            </a:r>
            <a:r>
              <a:rPr lang="en-US" sz="1800" dirty="0" err="1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Karmaşık</a:t>
            </a:r>
            <a:r>
              <a:rPr lang="en-US" sz="18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</a:t>
            </a:r>
            <a:r>
              <a:rPr lang="en-US" sz="1800" dirty="0" err="1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olmayan</a:t>
            </a:r>
            <a:r>
              <a:rPr lang="en-US" sz="18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,</a:t>
            </a:r>
            <a:r>
              <a:rPr lang="tr-TR" sz="18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göze hoş gelen bir</a:t>
            </a:r>
            <a:r>
              <a:rPr lang="en-US" sz="18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</a:t>
            </a:r>
            <a:r>
              <a:rPr lang="en-US" sz="1800" dirty="0" err="1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tasarım</a:t>
            </a:r>
            <a:r>
              <a:rPr lang="en-US" sz="18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.</a:t>
            </a:r>
            <a:endParaRPr lang="en-US" sz="1800" dirty="0"/>
          </a:p>
        </p:txBody>
      </p:sp>
      <p:sp>
        <p:nvSpPr>
          <p:cNvPr id="10" name="Text 7"/>
          <p:cNvSpPr/>
          <p:nvPr/>
        </p:nvSpPr>
        <p:spPr>
          <a:xfrm>
            <a:off x="5929313" y="5004673"/>
            <a:ext cx="360818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endParaRPr lang="en-US" sz="2800" dirty="0"/>
          </a:p>
        </p:txBody>
      </p:sp>
      <p:sp>
        <p:nvSpPr>
          <p:cNvPr id="11" name="Text 8"/>
          <p:cNvSpPr/>
          <p:nvPr/>
        </p:nvSpPr>
        <p:spPr>
          <a:xfrm>
            <a:off x="8640723" y="612457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246554" y="5716697"/>
            <a:ext cx="3608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tr-TR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Kullanıcıların hesapları ile giriş yapıp, kendilerine özel oyun öneri sistemi.</a:t>
            </a:r>
            <a:endParaRPr lang="en-US" sz="1750" dirty="0"/>
          </a:p>
        </p:txBody>
      </p:sp>
      <p:sp>
        <p:nvSpPr>
          <p:cNvPr id="15" name="Text 7">
            <a:extLst>
              <a:ext uri="{FF2B5EF4-FFF2-40B4-BE49-F238E27FC236}">
                <a16:creationId xmlns:a16="http://schemas.microsoft.com/office/drawing/2014/main" id="{606E4052-A5D1-F181-00D6-A41AC8F585BE}"/>
              </a:ext>
            </a:extLst>
          </p:cNvPr>
          <p:cNvSpPr/>
          <p:nvPr/>
        </p:nvSpPr>
        <p:spPr>
          <a:xfrm>
            <a:off x="9367063" y="4968270"/>
            <a:ext cx="360818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tr-TR" sz="24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Chat Botu</a:t>
            </a:r>
            <a:endParaRPr lang="en-US" sz="2400" dirty="0"/>
          </a:p>
        </p:txBody>
      </p:sp>
      <p:sp>
        <p:nvSpPr>
          <p:cNvPr id="16" name="Text 2">
            <a:extLst>
              <a:ext uri="{FF2B5EF4-FFF2-40B4-BE49-F238E27FC236}">
                <a16:creationId xmlns:a16="http://schemas.microsoft.com/office/drawing/2014/main" id="{EB8E6AE5-EC01-4BE9-24D5-22B17623F356}"/>
              </a:ext>
            </a:extLst>
          </p:cNvPr>
          <p:cNvSpPr/>
          <p:nvPr/>
        </p:nvSpPr>
        <p:spPr>
          <a:xfrm>
            <a:off x="6630948" y="5288041"/>
            <a:ext cx="290655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tr-TR" sz="24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Kişiselleştirme</a:t>
            </a:r>
          </a:p>
          <a:p>
            <a:pPr marL="0" indent="0" algn="l">
              <a:lnSpc>
                <a:spcPts val="2450"/>
              </a:lnSpc>
              <a:buNone/>
            </a:pPr>
            <a:endParaRPr lang="en-US" sz="2400" dirty="0"/>
          </a:p>
        </p:txBody>
      </p:sp>
      <p:sp>
        <p:nvSpPr>
          <p:cNvPr id="17" name="Text 9">
            <a:extLst>
              <a:ext uri="{FF2B5EF4-FFF2-40B4-BE49-F238E27FC236}">
                <a16:creationId xmlns:a16="http://schemas.microsoft.com/office/drawing/2014/main" id="{CAEEB8C1-2C35-26B2-A148-506C6EECA406}"/>
              </a:ext>
            </a:extLst>
          </p:cNvPr>
          <p:cNvSpPr/>
          <p:nvPr/>
        </p:nvSpPr>
        <p:spPr>
          <a:xfrm>
            <a:off x="10058340" y="5716698"/>
            <a:ext cx="3608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tr-TR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Kullanıcıların karmaşık isteklerini yanıtlayacak bir sohbet botu.</a:t>
            </a:r>
            <a:endParaRPr lang="en-US" sz="1750" dirty="0"/>
          </a:p>
        </p:txBody>
      </p:sp>
    </p:spTree>
  </p:cSld>
  <p:clrMapOvr>
    <a:masterClrMapping/>
  </p:clrMapOvr>
  <p:transition spd="med">
    <p:pull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5" grpId="0" animBg="1"/>
      <p:bldP spid="16" grpId="0" animBg="1"/>
      <p:bldP spid="1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089783" y="3773206"/>
            <a:ext cx="11016615" cy="6831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tr-TR" sz="6000" dirty="0">
                <a:solidFill>
                  <a:srgbClr val="F2F0F4"/>
                </a:solidFill>
                <a:latin typeface="Montserrat" pitchFamily="34" charset="0"/>
              </a:rPr>
              <a:t>Dinlediğiniz İçin Teşekkürler</a:t>
            </a:r>
            <a:endParaRPr lang="en-US" sz="60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86606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Proje Adımları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535341" y="1915001"/>
            <a:ext cx="30480" cy="5448538"/>
          </a:xfrm>
          <a:prstGeom prst="roundRect">
            <a:avLst>
              <a:gd name="adj" fmla="val 312558"/>
            </a:avLst>
          </a:prstGeom>
          <a:solidFill>
            <a:srgbClr val="4A2C85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5" name="Shape 2"/>
          <p:cNvSpPr/>
          <p:nvPr/>
        </p:nvSpPr>
        <p:spPr>
          <a:xfrm>
            <a:off x="6760012" y="2154912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4A2C85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6" name="Shape 3"/>
          <p:cNvSpPr/>
          <p:nvPr/>
        </p:nvSpPr>
        <p:spPr>
          <a:xfrm>
            <a:off x="6280190" y="1915001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tr-TR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5260" y="1957507"/>
            <a:ext cx="340162" cy="425291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669411" y="199286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Algoritma Seçimi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7669411" y="2483287"/>
            <a:ext cx="616719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TF-IDF algoritmasını seçtik. Daha detaylı karşılaştırma yapabilmemize olanak sağlıyor.</a:t>
            </a:r>
            <a:endParaRPr lang="en-US" sz="1750" dirty="0"/>
          </a:p>
        </p:txBody>
      </p:sp>
      <p:sp>
        <p:nvSpPr>
          <p:cNvPr id="10" name="Shape 6"/>
          <p:cNvSpPr/>
          <p:nvPr/>
        </p:nvSpPr>
        <p:spPr>
          <a:xfrm>
            <a:off x="6760012" y="3902631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4A2C85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11" name="Shape 7"/>
          <p:cNvSpPr/>
          <p:nvPr/>
        </p:nvSpPr>
        <p:spPr>
          <a:xfrm>
            <a:off x="6280190" y="366272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tr-TR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5260" y="3705225"/>
            <a:ext cx="340162" cy="425291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7669411" y="374058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Kütüphane Seçimi</a:t>
            </a:r>
            <a:endParaRPr lang="en-US" sz="2200" dirty="0"/>
          </a:p>
        </p:txBody>
      </p:sp>
      <p:sp>
        <p:nvSpPr>
          <p:cNvPr id="14" name="Text 9"/>
          <p:cNvSpPr/>
          <p:nvPr/>
        </p:nvSpPr>
        <p:spPr>
          <a:xfrm>
            <a:off x="7669411" y="4231005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Scikit-learn kütüphanesini kullanmaya karar verdik.</a:t>
            </a:r>
            <a:endParaRPr lang="en-US" sz="1750" dirty="0"/>
          </a:p>
        </p:txBody>
      </p:sp>
      <p:sp>
        <p:nvSpPr>
          <p:cNvPr id="15" name="Shape 10"/>
          <p:cNvSpPr/>
          <p:nvPr/>
        </p:nvSpPr>
        <p:spPr>
          <a:xfrm>
            <a:off x="6760012" y="5287447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4A2C85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16" name="Shape 11"/>
          <p:cNvSpPr/>
          <p:nvPr/>
        </p:nvSpPr>
        <p:spPr>
          <a:xfrm>
            <a:off x="6280190" y="504753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tr-TR"/>
          </a:p>
        </p:txBody>
      </p:sp>
      <p:sp>
        <p:nvSpPr>
          <p:cNvPr id="17" name="Text 12"/>
          <p:cNvSpPr/>
          <p:nvPr/>
        </p:nvSpPr>
        <p:spPr>
          <a:xfrm>
            <a:off x="6365260" y="5090041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sz="2650" dirty="0"/>
          </a:p>
        </p:txBody>
      </p:sp>
      <p:sp>
        <p:nvSpPr>
          <p:cNvPr id="18" name="Text 13"/>
          <p:cNvSpPr/>
          <p:nvPr/>
        </p:nvSpPr>
        <p:spPr>
          <a:xfrm>
            <a:off x="7669411" y="51254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Veri Tabanı Erişimi</a:t>
            </a:r>
            <a:endParaRPr lang="en-US" sz="2200" dirty="0"/>
          </a:p>
        </p:txBody>
      </p:sp>
      <p:sp>
        <p:nvSpPr>
          <p:cNvPr id="19" name="Text 14"/>
          <p:cNvSpPr/>
          <p:nvPr/>
        </p:nvSpPr>
        <p:spPr>
          <a:xfrm>
            <a:off x="7669411" y="5615821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Steam-API'dan veri çekebilmek için gerekli izinleri aldık.</a:t>
            </a:r>
            <a:endParaRPr lang="en-US" sz="1750" dirty="0"/>
          </a:p>
        </p:txBody>
      </p:sp>
      <p:sp>
        <p:nvSpPr>
          <p:cNvPr id="20" name="Shape 15"/>
          <p:cNvSpPr/>
          <p:nvPr/>
        </p:nvSpPr>
        <p:spPr>
          <a:xfrm>
            <a:off x="6760012" y="6672263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4A2C85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21" name="Shape 16"/>
          <p:cNvSpPr/>
          <p:nvPr/>
        </p:nvSpPr>
        <p:spPr>
          <a:xfrm>
            <a:off x="6280190" y="643235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tr-TR"/>
          </a:p>
        </p:txBody>
      </p:sp>
      <p:pic>
        <p:nvPicPr>
          <p:cNvPr id="2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65260" y="6474857"/>
            <a:ext cx="340162" cy="425291"/>
          </a:xfrm>
          <a:prstGeom prst="rect">
            <a:avLst/>
          </a:prstGeom>
        </p:spPr>
      </p:pic>
      <p:sp>
        <p:nvSpPr>
          <p:cNvPr id="23" name="Text 17"/>
          <p:cNvSpPr/>
          <p:nvPr/>
        </p:nvSpPr>
        <p:spPr>
          <a:xfrm>
            <a:off x="7669411" y="65102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Veri Çekme</a:t>
            </a:r>
            <a:endParaRPr lang="en-US" sz="2200" dirty="0"/>
          </a:p>
        </p:txBody>
      </p:sp>
      <p:sp>
        <p:nvSpPr>
          <p:cNvPr id="24" name="Text 18"/>
          <p:cNvSpPr/>
          <p:nvPr/>
        </p:nvSpPr>
        <p:spPr>
          <a:xfrm>
            <a:off x="7669411" y="7000637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"Requests" kütüphanesini kullandık.</a:t>
            </a:r>
            <a:endParaRPr lang="en-US" sz="1750" dirty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23" grpId="0" animBg="1"/>
      <p:bldP spid="23" grpId="1" animBg="1"/>
      <p:bldP spid="24" grpId="0" animBg="1"/>
      <p:bldP spid="24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97322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TF-IDF Algoritması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022163"/>
            <a:ext cx="3664863" cy="1685092"/>
          </a:xfrm>
          <a:prstGeom prst="roundRect">
            <a:avLst>
              <a:gd name="adj" fmla="val 5654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tr-TR"/>
          </a:p>
        </p:txBody>
      </p:sp>
      <p:sp>
        <p:nvSpPr>
          <p:cNvPr id="5" name="Text 2"/>
          <p:cNvSpPr/>
          <p:nvPr/>
        </p:nvSpPr>
        <p:spPr>
          <a:xfrm>
            <a:off x="1028224" y="325659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Ne İşe Yarar?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8224" y="3747016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Metindeki önem arz eden kısımları ayırt etmeyi sağlar.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3022163"/>
            <a:ext cx="3664863" cy="1685092"/>
          </a:xfrm>
          <a:prstGeom prst="roundRect">
            <a:avLst>
              <a:gd name="adj" fmla="val 5654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tr-TR"/>
          </a:p>
        </p:txBody>
      </p:sp>
      <p:sp>
        <p:nvSpPr>
          <p:cNvPr id="8" name="Text 5"/>
          <p:cNvSpPr/>
          <p:nvPr/>
        </p:nvSpPr>
        <p:spPr>
          <a:xfrm>
            <a:off x="4919901" y="325659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Nasıl Çalışır?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9901" y="3747016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Metinleri vektöre çevirerek sayısal değerlere dönüştürür.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4934069"/>
            <a:ext cx="7556421" cy="1322189"/>
          </a:xfrm>
          <a:prstGeom prst="roundRect">
            <a:avLst>
              <a:gd name="adj" fmla="val 7205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tr-TR"/>
          </a:p>
        </p:txBody>
      </p:sp>
      <p:sp>
        <p:nvSpPr>
          <p:cNvPr id="11" name="Text 8"/>
          <p:cNvSpPr/>
          <p:nvPr/>
        </p:nvSpPr>
        <p:spPr>
          <a:xfrm>
            <a:off x="1028224" y="51685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Neden Seçtik?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8224" y="5658922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Detaylı karşılaştırma yapabilmek için ideal bir algoritma.</a:t>
            </a:r>
            <a:endParaRPr lang="en-US" sz="1750" dirty="0"/>
          </a:p>
        </p:txBody>
      </p:sp>
    </p:spTree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069425"/>
            <a:ext cx="675048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Veri Kaynağı: Steam API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11836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tr-TR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5260" y="3160871"/>
            <a:ext cx="340162" cy="42529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017306" y="319623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tr-TR" sz="2200" dirty="0">
                <a:solidFill>
                  <a:srgbClr val="DCD7E5"/>
                </a:solidFill>
                <a:latin typeface="Montserrat" pitchFamily="34" charset="0"/>
              </a:rPr>
              <a:t>Veri Kaynağına Erişim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7017306" y="3686651"/>
            <a:ext cx="289941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Steam API'dan veri çekebilmek için gerekli izinleri aldık.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10200203" y="311836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tr-TR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85274" y="3160871"/>
            <a:ext cx="340162" cy="42529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0937319" y="319623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Oyun Verileri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10937319" y="3686651"/>
            <a:ext cx="28994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Oyunların içerik bilgilerini ve açıklamalarını çektik.</a:t>
            </a:r>
            <a:endParaRPr lang="en-US" sz="1750" dirty="0"/>
          </a:p>
        </p:txBody>
      </p:sp>
      <p:sp>
        <p:nvSpPr>
          <p:cNvPr id="12" name="Shape 7"/>
          <p:cNvSpPr/>
          <p:nvPr/>
        </p:nvSpPr>
        <p:spPr>
          <a:xfrm>
            <a:off x="6280190" y="522898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tr-TR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65260" y="5271492"/>
            <a:ext cx="340162" cy="425291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017306" y="530685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Kullanıcı Verileri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7017306" y="5797272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Kullanıcıların oyun tercihlerini analiz ettik.</a:t>
            </a:r>
            <a:endParaRPr lang="en-US" sz="1750" dirty="0"/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6" grpId="0" animBg="1"/>
      <p:bldP spid="7" grpId="0" animBg="1"/>
      <p:bldP spid="8" grpId="0" animBg="1"/>
      <p:bldP spid="10" grpId="0" animBg="1"/>
      <p:bldP spid="11" grpId="0" animBg="1"/>
      <p:bldP spid="12" grpId="0" animBg="1"/>
      <p:bldP spid="14" grpId="0" animBg="1"/>
      <p:bldP spid="1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5982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Veri İşleme Zorluğu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622233"/>
            <a:ext cx="2173724" cy="1306949"/>
          </a:xfrm>
          <a:prstGeom prst="roundRect">
            <a:avLst>
              <a:gd name="adj" fmla="val 728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tr-TR"/>
          </a:p>
        </p:txBody>
      </p:sp>
      <p:sp>
        <p:nvSpPr>
          <p:cNvPr id="4" name="Text 2"/>
          <p:cNvSpPr/>
          <p:nvPr/>
        </p:nvSpPr>
        <p:spPr>
          <a:xfrm>
            <a:off x="1721167" y="3076337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r>
              <a:rPr lang="tr-TR" sz="25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00.000</a:t>
            </a:r>
            <a:endParaRPr lang="en-US" sz="2500" dirty="0"/>
          </a:p>
        </p:txBody>
      </p:sp>
      <p:sp>
        <p:nvSpPr>
          <p:cNvPr id="5" name="Text 3"/>
          <p:cNvSpPr/>
          <p:nvPr/>
        </p:nvSpPr>
        <p:spPr>
          <a:xfrm>
            <a:off x="3194328" y="284904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Büyük Veri Seti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3194328" y="3339465"/>
            <a:ext cx="37016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Steam</a:t>
            </a:r>
            <a:r>
              <a:rPr lang="tr-TR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DB</a:t>
            </a: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’de</a:t>
            </a:r>
            <a:r>
              <a:rPr lang="tr-TR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100.000’in üzerinde oyun verisi bulunmaktadır.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3080861" y="3913942"/>
            <a:ext cx="10642402" cy="15240"/>
          </a:xfrm>
          <a:prstGeom prst="roundRect">
            <a:avLst>
              <a:gd name="adj" fmla="val 625116"/>
            </a:avLst>
          </a:prstGeom>
          <a:solidFill>
            <a:srgbClr val="4A2C85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8" name="Shape 6"/>
          <p:cNvSpPr/>
          <p:nvPr/>
        </p:nvSpPr>
        <p:spPr>
          <a:xfrm>
            <a:off x="793790" y="4042529"/>
            <a:ext cx="4347567" cy="1306949"/>
          </a:xfrm>
          <a:prstGeom prst="roundRect">
            <a:avLst>
              <a:gd name="adj" fmla="val 728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tr-TR"/>
          </a:p>
        </p:txBody>
      </p:sp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8089" y="4496633"/>
            <a:ext cx="318968" cy="398621"/>
          </a:xfrm>
          <a:prstGeom prst="rect">
            <a:avLst/>
          </a:prstGeom>
        </p:spPr>
      </p:pic>
      <p:sp>
        <p:nvSpPr>
          <p:cNvPr id="10" name="Text 7"/>
          <p:cNvSpPr/>
          <p:nvPr/>
        </p:nvSpPr>
        <p:spPr>
          <a:xfrm>
            <a:off x="5368171" y="42693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CSV İndirme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368171" y="4759762"/>
            <a:ext cx="475988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Valve'ın sunduğu resmi CSV dosyasını kullandık.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5254704" y="5334238"/>
            <a:ext cx="8468558" cy="15240"/>
          </a:xfrm>
          <a:prstGeom prst="roundRect">
            <a:avLst>
              <a:gd name="adj" fmla="val 625116"/>
            </a:avLst>
          </a:prstGeom>
          <a:solidFill>
            <a:srgbClr val="4A2C85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13" name="Shape 10"/>
          <p:cNvSpPr/>
          <p:nvPr/>
        </p:nvSpPr>
        <p:spPr>
          <a:xfrm>
            <a:off x="793790" y="5462826"/>
            <a:ext cx="6521410" cy="1306949"/>
          </a:xfrm>
          <a:prstGeom prst="roundRect">
            <a:avLst>
              <a:gd name="adj" fmla="val 728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tr-TR"/>
          </a:p>
        </p:txBody>
      </p:sp>
      <p:pic>
        <p:nvPicPr>
          <p:cNvPr id="1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5011" y="5916930"/>
            <a:ext cx="318968" cy="398621"/>
          </a:xfrm>
          <a:prstGeom prst="rect">
            <a:avLst/>
          </a:prstGeom>
        </p:spPr>
      </p:pic>
      <p:sp>
        <p:nvSpPr>
          <p:cNvPr id="15" name="Text 11"/>
          <p:cNvSpPr/>
          <p:nvPr/>
        </p:nvSpPr>
        <p:spPr>
          <a:xfrm>
            <a:off x="7542014" y="568964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Veri Bölme</a:t>
            </a:r>
            <a:endParaRPr lang="en-US" sz="2200" dirty="0"/>
          </a:p>
        </p:txBody>
      </p:sp>
      <p:sp>
        <p:nvSpPr>
          <p:cNvPr id="16" name="Text 12"/>
          <p:cNvSpPr/>
          <p:nvPr/>
        </p:nvSpPr>
        <p:spPr>
          <a:xfrm>
            <a:off x="7542014" y="6180058"/>
            <a:ext cx="422219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110.000+ satırı 10.000'er parçalara böldük.</a:t>
            </a:r>
            <a:endParaRPr lang="en-US" sz="1750" dirty="0"/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10" grpId="0" animBg="1"/>
      <p:bldP spid="11" grpId="0" animBg="1"/>
      <p:bldP spid="12" grpId="0" animBg="1"/>
      <p:bldP spid="13" grpId="0" animBg="1"/>
      <p:bldP spid="15" grpId="0" animBg="1"/>
      <p:bldP spid="1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51109"/>
            <a:ext cx="682192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Veri Parçalama Stratejisi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857256" y="295227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Bölme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442692"/>
            <a:ext cx="389870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110.000+ satırı 10.000'er parçalara böldük.</a:t>
            </a:r>
            <a:endParaRPr lang="en-US" sz="17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6731" y="3176588"/>
            <a:ext cx="339328" cy="42422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937790" y="313372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İşleme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9937790" y="3624143"/>
            <a:ext cx="3898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Her parçayı ayrı ayrı işledik.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52604" y="3565088"/>
            <a:ext cx="339328" cy="42422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937790" y="558629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Birleştirme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937790" y="6076712"/>
            <a:ext cx="3898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İşlenen parçaları tekrar birleştirdik.</a:t>
            </a:r>
            <a:endParaRPr lang="en-US" sz="17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64103" y="5790962"/>
            <a:ext cx="339328" cy="424220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1857256" y="558629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Analiz</a:t>
            </a:r>
            <a:endParaRPr lang="en-US" sz="2200" dirty="0"/>
          </a:p>
        </p:txBody>
      </p:sp>
      <p:sp>
        <p:nvSpPr>
          <p:cNvPr id="16" name="Text 8"/>
          <p:cNvSpPr/>
          <p:nvPr/>
        </p:nvSpPr>
        <p:spPr>
          <a:xfrm>
            <a:off x="793790" y="6076712"/>
            <a:ext cx="389870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Birleştirilmiş veriyi analiz ettik.</a:t>
            </a:r>
            <a:endParaRPr lang="en-US" sz="1750" dirty="0"/>
          </a:p>
        </p:txBody>
      </p:sp>
      <p:pic>
        <p:nvPicPr>
          <p:cNvPr id="17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8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38230" y="5402461"/>
            <a:ext cx="339328" cy="42422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5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5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5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5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5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5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5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5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7" grpId="0" animBg="1"/>
      <p:bldP spid="8" grpId="0" animBg="1"/>
      <p:bldP spid="11" grpId="0" animBg="1"/>
      <p:bldP spid="12" grpId="0" animBg="1"/>
      <p:bldP spid="15" grpId="0" animBg="1"/>
      <p:bldP spid="1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20551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7458" y="2692360"/>
            <a:ext cx="7097673" cy="551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00"/>
              </a:lnSpc>
              <a:buNone/>
            </a:pPr>
            <a:r>
              <a:rPr lang="en-US" sz="3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Benzerlik Algoritması Geliştirme</a:t>
            </a:r>
            <a:endParaRPr lang="en-US" sz="3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458" y="3508296"/>
            <a:ext cx="882134" cy="105858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764149" y="3684627"/>
            <a:ext cx="2205514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20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İlk Deneme</a:t>
            </a:r>
            <a:endParaRPr lang="en-US" sz="2000" dirty="0"/>
          </a:p>
        </p:txBody>
      </p:sp>
      <p:sp>
        <p:nvSpPr>
          <p:cNvPr id="6" name="Text 2"/>
          <p:cNvSpPr/>
          <p:nvPr/>
        </p:nvSpPr>
        <p:spPr>
          <a:xfrm>
            <a:off x="1764149" y="4066103"/>
            <a:ext cx="12248793" cy="28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Sadece oyun içeriğine göre benzerlik aradık.</a:t>
            </a:r>
            <a:endParaRPr lang="en-US" sz="16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458" y="4566880"/>
            <a:ext cx="882134" cy="105858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764149" y="4743212"/>
            <a:ext cx="2205514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20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Sorun</a:t>
            </a:r>
            <a:endParaRPr lang="en-US" sz="2000" dirty="0"/>
          </a:p>
        </p:txBody>
      </p:sp>
      <p:sp>
        <p:nvSpPr>
          <p:cNvPr id="9" name="Text 4"/>
          <p:cNvSpPr/>
          <p:nvPr/>
        </p:nvSpPr>
        <p:spPr>
          <a:xfrm>
            <a:off x="1764149" y="5124688"/>
            <a:ext cx="12248793" cy="28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Doğruluk oranı %45 civarında kaldı.</a:t>
            </a:r>
            <a:endParaRPr lang="en-US" sz="16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458" y="5625465"/>
            <a:ext cx="882134" cy="105858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764149" y="5801797"/>
            <a:ext cx="2205514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20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Çözüm</a:t>
            </a:r>
            <a:endParaRPr lang="en-US" sz="2000" dirty="0"/>
          </a:p>
        </p:txBody>
      </p:sp>
      <p:sp>
        <p:nvSpPr>
          <p:cNvPr id="12" name="Text 6"/>
          <p:cNvSpPr/>
          <p:nvPr/>
        </p:nvSpPr>
        <p:spPr>
          <a:xfrm>
            <a:off x="1764149" y="6183273"/>
            <a:ext cx="12248793" cy="28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"re" kütüphanesi ile anlamsız kelimeleri ayıkladık.</a:t>
            </a:r>
            <a:endParaRPr lang="en-US" sz="16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7458" y="6684050"/>
            <a:ext cx="882134" cy="1058585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764149" y="6860381"/>
            <a:ext cx="2205514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20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İyileştirme</a:t>
            </a:r>
            <a:endParaRPr lang="en-US" sz="2000" dirty="0"/>
          </a:p>
        </p:txBody>
      </p:sp>
      <p:sp>
        <p:nvSpPr>
          <p:cNvPr id="15" name="Text 8"/>
          <p:cNvSpPr/>
          <p:nvPr/>
        </p:nvSpPr>
        <p:spPr>
          <a:xfrm>
            <a:off x="1764149" y="7241858"/>
            <a:ext cx="12248793" cy="28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Counter kütüphanesi ile temiz </a:t>
            </a:r>
            <a:r>
              <a:rPr lang="en-US" sz="1600" dirty="0" err="1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kelimeleri</a:t>
            </a:r>
            <a:r>
              <a:rPr lang="en-US" sz="16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</a:t>
            </a:r>
            <a:r>
              <a:rPr lang="en-US" sz="1600" dirty="0" err="1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saydık</a:t>
            </a:r>
            <a:r>
              <a:rPr lang="tr-TR" sz="16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ve seçilen bu kelimeleri TF-IDF, </a:t>
            </a:r>
            <a:r>
              <a:rPr lang="tr-TR" sz="1600" dirty="0" err="1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cosine-similarity</a:t>
            </a:r>
            <a:r>
              <a:rPr lang="tr-TR" sz="16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ile işleme aldık. </a:t>
            </a:r>
            <a:endParaRPr lang="en-US" sz="1600" dirty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8" grpId="0" animBg="1"/>
      <p:bldP spid="9" grpId="0" animBg="1"/>
      <p:bldP spid="11" grpId="0" animBg="1"/>
      <p:bldP spid="12" grpId="0" animBg="1"/>
      <p:bldP spid="14" grpId="0" animBg="1"/>
      <p:bldP spid="1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41696"/>
            <a:ext cx="809470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Cosine Similarity Algoritması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41745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TF-IDF Yetersizliği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998595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Tek başına TF-IDF algoritması yeterli gelmedi. Daha gelişmiş bir çözüm gerekti.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417451"/>
            <a:ext cx="360795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Cosine Similarity Çözümü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3998595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TF-IDF'in çevirdiği vektörler arasındaki benzerliği ölçer. Daha isabetli sonuçlar verir.</a:t>
            </a:r>
            <a:endParaRPr lang="en-US" sz="1750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2067" y="3445788"/>
            <a:ext cx="3978116" cy="2386846"/>
          </a:xfrm>
          <a:prstGeom prst="rect">
            <a:avLst/>
          </a:prstGeom>
        </p:spPr>
      </p:pic>
    </p:spTree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23" dur="5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31" dur="50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36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6" presetClass="entr" presetSubtype="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39" dur="500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44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animBg="1"/>
      <p:bldP spid="3" grpId="0" build="p" animBg="1"/>
      <p:bldP spid="4" grpId="0" build="p" animBg="1"/>
      <p:bldP spid="5" grpId="0" build="p" animBg="1"/>
      <p:bldP spid="6" grpId="0" build="p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16499"/>
            <a:ext cx="643187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Performans İyileştirme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8348" y="2678906"/>
            <a:ext cx="2152055" cy="1306949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4892" y="3294936"/>
            <a:ext cx="318968" cy="39862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357217" y="290572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Kategori Filtreleme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5357217" y="3396139"/>
            <a:ext cx="430649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Benzer kategorilerdeki oyunlara odaklandık.</a:t>
            </a:r>
            <a:endParaRPr lang="en-US" sz="1750" dirty="0"/>
          </a:p>
        </p:txBody>
      </p:sp>
      <p:sp>
        <p:nvSpPr>
          <p:cNvPr id="7" name="Shape 3"/>
          <p:cNvSpPr/>
          <p:nvPr/>
        </p:nvSpPr>
        <p:spPr>
          <a:xfrm>
            <a:off x="5187077" y="3998952"/>
            <a:ext cx="8592860" cy="15240"/>
          </a:xfrm>
          <a:prstGeom prst="roundRect">
            <a:avLst>
              <a:gd name="adj" fmla="val 625116"/>
            </a:avLst>
          </a:prstGeom>
          <a:solidFill>
            <a:srgbClr val="4A2C85"/>
          </a:solidFill>
          <a:ln/>
        </p:spPr>
        <p:txBody>
          <a:bodyPr/>
          <a:lstStyle/>
          <a:p>
            <a:endParaRPr lang="tr-TR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2381" y="4042529"/>
            <a:ext cx="4304109" cy="1306949"/>
          </a:xfrm>
          <a:prstGeom prst="rect">
            <a:avLst/>
          </a:prstGeom>
        </p:spPr>
      </p:pic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94892" y="4496633"/>
            <a:ext cx="318968" cy="398621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6433304" y="42693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Veri Azaltma</a:t>
            </a:r>
            <a:endParaRPr lang="en-US" sz="2200" dirty="0"/>
          </a:p>
        </p:txBody>
      </p:sp>
      <p:sp>
        <p:nvSpPr>
          <p:cNvPr id="11" name="Text 5"/>
          <p:cNvSpPr/>
          <p:nvPr/>
        </p:nvSpPr>
        <p:spPr>
          <a:xfrm>
            <a:off x="6433304" y="4759762"/>
            <a:ext cx="310348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İşlenecek oyun sayısını azalttık.</a:t>
            </a:r>
            <a:endParaRPr lang="en-US" sz="1750" dirty="0"/>
          </a:p>
        </p:txBody>
      </p:sp>
      <p:sp>
        <p:nvSpPr>
          <p:cNvPr id="12" name="Shape 6"/>
          <p:cNvSpPr/>
          <p:nvPr/>
        </p:nvSpPr>
        <p:spPr>
          <a:xfrm>
            <a:off x="6263164" y="5362575"/>
            <a:ext cx="7516773" cy="15240"/>
          </a:xfrm>
          <a:prstGeom prst="roundRect">
            <a:avLst>
              <a:gd name="adj" fmla="val 625116"/>
            </a:avLst>
          </a:prstGeom>
          <a:solidFill>
            <a:srgbClr val="4A2C85"/>
          </a:solidFill>
          <a:ln/>
        </p:spPr>
        <p:txBody>
          <a:bodyPr/>
          <a:lstStyle/>
          <a:p>
            <a:endParaRPr lang="tr-TR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6294" y="5406152"/>
            <a:ext cx="6456164" cy="1306949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3894773" y="5860256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sz="2500" dirty="0"/>
          </a:p>
        </p:txBody>
      </p:sp>
      <p:sp>
        <p:nvSpPr>
          <p:cNvPr id="15" name="Text 8"/>
          <p:cNvSpPr/>
          <p:nvPr/>
        </p:nvSpPr>
        <p:spPr>
          <a:xfrm>
            <a:off x="7509272" y="56329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Dosya Önbelleği</a:t>
            </a:r>
            <a:endParaRPr lang="en-US" sz="2200" dirty="0"/>
          </a:p>
        </p:txBody>
      </p:sp>
      <p:sp>
        <p:nvSpPr>
          <p:cNvPr id="16" name="Text 9"/>
          <p:cNvSpPr/>
          <p:nvPr/>
        </p:nvSpPr>
        <p:spPr>
          <a:xfrm>
            <a:off x="7509272" y="6123384"/>
            <a:ext cx="373070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Taranan oyunları dosyalarda sakladık.</a:t>
            </a:r>
            <a:endParaRPr lang="en-US" sz="1750" dirty="0"/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10" grpId="0" animBg="1"/>
      <p:bldP spid="11" grpId="0" animBg="1"/>
      <p:bldP spid="12" grpId="0" animBg="1"/>
      <p:bldP spid="14" grpId="0" animBg="1"/>
      <p:bldP spid="15" grpId="0" animBg="1"/>
      <p:bldP spid="16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Belge" ma:contentTypeID="0x010100C7727127D5934448B501E029125282D5" ma:contentTypeVersion="4" ma:contentTypeDescription="Yeni belge oluşturun." ma:contentTypeScope="" ma:versionID="9a47de0086f5532760fb6117d807f3c5">
  <xsd:schema xmlns:xsd="http://www.w3.org/2001/XMLSchema" xmlns:xs="http://www.w3.org/2001/XMLSchema" xmlns:p="http://schemas.microsoft.com/office/2006/metadata/properties" xmlns:ns3="23e20141-4a91-48ad-b1a3-713129ed0549" targetNamespace="http://schemas.microsoft.com/office/2006/metadata/properties" ma:root="true" ma:fieldsID="77be5069adfa35bd0a3ee6a02865a004" ns3:_="">
    <xsd:import namespace="23e20141-4a91-48ad-b1a3-713129ed0549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e20141-4a91-48ad-b1a3-713129ed054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İçerik Türü"/>
        <xsd:element ref="dc:title" minOccurs="0" maxOccurs="1" ma:index="4" ma:displayName="Başlık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FB42775-C553-4CD8-BE3E-94264B16394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3e20141-4a91-48ad-b1a3-713129ed054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7E5FE9E-B25A-4EB5-A2CB-3BE54E1F59F9}">
  <ds:schemaRefs>
    <ds:schemaRef ds:uri="23e20141-4a91-48ad-b1a3-713129ed0549"/>
    <ds:schemaRef ds:uri="http://purl.org/dc/terms/"/>
    <ds:schemaRef ds:uri="http://purl.org/dc/elements/1.1/"/>
    <ds:schemaRef ds:uri="http://purl.org/dc/dcmitype/"/>
    <ds:schemaRef ds:uri="http://www.w3.org/XML/1998/namespace"/>
    <ds:schemaRef ds:uri="http://schemas.microsoft.com/office/infopath/2007/PartnerControls"/>
    <ds:schemaRef ds:uri="http://schemas.microsoft.com/office/2006/documentManagement/types"/>
    <ds:schemaRef ds:uri="http://schemas.openxmlformats.org/package/2006/metadata/core-properties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D438A0EA-4E12-4755-A648-13A304E96CB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78</TotalTime>
  <Words>733</Words>
  <Application>Microsoft Office PowerPoint</Application>
  <PresentationFormat>Özel</PresentationFormat>
  <Paragraphs>170</Paragraphs>
  <Slides>19</Slides>
  <Notes>19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3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19</vt:i4>
      </vt:variant>
    </vt:vector>
  </HeadingPairs>
  <TitlesOfParts>
    <vt:vector size="23" baseType="lpstr">
      <vt:lpstr>Arial</vt:lpstr>
      <vt:lpstr>Montserrat</vt:lpstr>
      <vt:lpstr>Heebo Light</vt:lpstr>
      <vt:lpstr>Office Theme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Semai Miraç Arıcı</cp:lastModifiedBy>
  <cp:revision>5</cp:revision>
  <dcterms:created xsi:type="dcterms:W3CDTF">2025-05-12T08:59:30Z</dcterms:created>
  <dcterms:modified xsi:type="dcterms:W3CDTF">2025-05-13T18:53:15Z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0x010100C7727127D5934448B501E029125282D5</vt:lpwstr>
  </property>
</Properties>
</file>